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2" r:id="rId3"/>
    <p:sldId id="259" r:id="rId4"/>
    <p:sldId id="266" r:id="rId5"/>
    <p:sldId id="270" r:id="rId6"/>
    <p:sldId id="264" r:id="rId7"/>
    <p:sldId id="269" r:id="rId8"/>
    <p:sldId id="275" r:id="rId9"/>
    <p:sldId id="273" r:id="rId10"/>
    <p:sldId id="274" r:id="rId11"/>
    <p:sldId id="265" r:id="rId12"/>
    <p:sldId id="285" r:id="rId13"/>
    <p:sldId id="286" r:id="rId14"/>
    <p:sldId id="287" r:id="rId15"/>
    <p:sldId id="288" r:id="rId16"/>
    <p:sldId id="258" r:id="rId17"/>
    <p:sldId id="260" r:id="rId18"/>
    <p:sldId id="276" r:id="rId19"/>
    <p:sldId id="277" r:id="rId20"/>
    <p:sldId id="278" r:id="rId21"/>
    <p:sldId id="279" r:id="rId22"/>
    <p:sldId id="280" r:id="rId23"/>
    <p:sldId id="281" r:id="rId24"/>
    <p:sldId id="282" r:id="rId25"/>
    <p:sldId id="283" r:id="rId26"/>
    <p:sldId id="284" r:id="rId27"/>
    <p:sldId id="27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995" autoAdjust="0"/>
    <p:restoredTop sz="94660"/>
  </p:normalViewPr>
  <p:slideViewPr>
    <p:cSldViewPr snapToGrid="0">
      <p:cViewPr varScale="1">
        <p:scale>
          <a:sx n="68" d="100"/>
          <a:sy n="68" d="100"/>
        </p:scale>
        <p:origin x="-822" y="-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874DB44-4E8F-4AF9-9D63-381EA3BC2188}" type="datetimeFigureOut">
              <a:rPr lang="en-IN" smtClean="0"/>
              <a:pPr/>
              <a:t>10-05-2022</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9DBCEB19-07FC-424E-BE88-91983343046F}" type="slidenum">
              <a:rPr lang="en-IN" smtClean="0"/>
              <a:pPr/>
              <a:t>‹#›</a:t>
            </a:fld>
            <a:endParaRPr lang="en-IN"/>
          </a:p>
        </p:txBody>
      </p:sp>
    </p:spTree>
    <p:extLst>
      <p:ext uri="{BB962C8B-B14F-4D97-AF65-F5344CB8AC3E}">
        <p14:creationId xmlns="" xmlns:p14="http://schemas.microsoft.com/office/powerpoint/2010/main" val="2039071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74DB44-4E8F-4AF9-9D63-381EA3BC2188}" type="datetimeFigureOut">
              <a:rPr lang="en-IN" smtClean="0"/>
              <a:pPr/>
              <a:t>10-05-2022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DBCEB19-07FC-424E-BE88-91983343046F}" type="slidenum">
              <a:rPr lang="en-IN" smtClean="0"/>
              <a:pPr/>
              <a:t>‹#›</a:t>
            </a:fld>
            <a:endParaRPr lang="en-IN"/>
          </a:p>
        </p:txBody>
      </p:sp>
    </p:spTree>
    <p:extLst>
      <p:ext uri="{BB962C8B-B14F-4D97-AF65-F5344CB8AC3E}">
        <p14:creationId xmlns="" xmlns:p14="http://schemas.microsoft.com/office/powerpoint/2010/main" val="1089473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874DB44-4E8F-4AF9-9D63-381EA3BC2188}" type="datetimeFigureOut">
              <a:rPr lang="en-IN" smtClean="0"/>
              <a:pPr/>
              <a:t>10-05-2022</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DBCEB19-07FC-424E-BE88-91983343046F}" type="slidenum">
              <a:rPr lang="en-IN" smtClean="0"/>
              <a:pPr/>
              <a:t>‹#›</a:t>
            </a:fld>
            <a:endParaRPr lang="en-IN"/>
          </a:p>
        </p:txBody>
      </p:sp>
    </p:spTree>
    <p:extLst>
      <p:ext uri="{BB962C8B-B14F-4D97-AF65-F5344CB8AC3E}">
        <p14:creationId xmlns="" xmlns:p14="http://schemas.microsoft.com/office/powerpoint/2010/main" val="675537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874DB44-4E8F-4AF9-9D63-381EA3BC2188}" type="datetimeFigureOut">
              <a:rPr lang="en-IN" smtClean="0"/>
              <a:pPr/>
              <a:t>10-05-2022</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DBCEB19-07FC-424E-BE88-91983343046F}" type="slidenum">
              <a:rPr lang="en-IN" smtClean="0"/>
              <a:pPr/>
              <a:t>‹#›</a:t>
            </a:fld>
            <a:endParaRPr lang="en-IN"/>
          </a:p>
        </p:txBody>
      </p:sp>
    </p:spTree>
    <p:extLst>
      <p:ext uri="{BB962C8B-B14F-4D97-AF65-F5344CB8AC3E}">
        <p14:creationId xmlns="" xmlns:p14="http://schemas.microsoft.com/office/powerpoint/2010/main" val="2945704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74DB44-4E8F-4AF9-9D63-381EA3BC2188}" type="datetimeFigureOut">
              <a:rPr lang="en-IN" smtClean="0"/>
              <a:pPr/>
              <a:t>10-05-2022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DBCEB19-07FC-424E-BE88-91983343046F}" type="slidenum">
              <a:rPr lang="en-IN" smtClean="0"/>
              <a:pPr/>
              <a:t>‹#›</a:t>
            </a:fld>
            <a:endParaRPr lang="en-IN"/>
          </a:p>
        </p:txBody>
      </p:sp>
    </p:spTree>
    <p:extLst>
      <p:ext uri="{BB962C8B-B14F-4D97-AF65-F5344CB8AC3E}">
        <p14:creationId xmlns="" xmlns:p14="http://schemas.microsoft.com/office/powerpoint/2010/main" val="22460354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874DB44-4E8F-4AF9-9D63-381EA3BC2188}" type="datetimeFigureOut">
              <a:rPr lang="en-IN" smtClean="0"/>
              <a:pPr/>
              <a:t>10-05-2022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DBCEB19-07FC-424E-BE88-91983343046F}" type="slidenum">
              <a:rPr lang="en-IN" smtClean="0"/>
              <a:pPr/>
              <a:t>‹#›</a:t>
            </a:fld>
            <a:endParaRPr lang="en-IN"/>
          </a:p>
        </p:txBody>
      </p:sp>
    </p:spTree>
    <p:extLst>
      <p:ext uri="{BB962C8B-B14F-4D97-AF65-F5344CB8AC3E}">
        <p14:creationId xmlns="" xmlns:p14="http://schemas.microsoft.com/office/powerpoint/2010/main" val="87666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874DB44-4E8F-4AF9-9D63-381EA3BC2188}" type="datetimeFigureOut">
              <a:rPr lang="en-IN" smtClean="0"/>
              <a:pPr/>
              <a:t>10-05-2022</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9DBCEB19-07FC-424E-BE88-91983343046F}" type="slidenum">
              <a:rPr lang="en-IN" smtClean="0"/>
              <a:pPr/>
              <a:t>‹#›</a:t>
            </a:fld>
            <a:endParaRPr lang="en-IN"/>
          </a:p>
        </p:txBody>
      </p:sp>
    </p:spTree>
    <p:extLst>
      <p:ext uri="{BB962C8B-B14F-4D97-AF65-F5344CB8AC3E}">
        <p14:creationId xmlns="" xmlns:p14="http://schemas.microsoft.com/office/powerpoint/2010/main" val="42590365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0874DB44-4E8F-4AF9-9D63-381EA3BC2188}" type="datetimeFigureOut">
              <a:rPr lang="en-IN" smtClean="0"/>
              <a:pPr/>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BCEB19-07FC-424E-BE88-91983343046F}" type="slidenum">
              <a:rPr lang="en-IN" smtClean="0"/>
              <a:pPr/>
              <a:t>‹#›</a:t>
            </a:fld>
            <a:endParaRPr lang="en-IN"/>
          </a:p>
        </p:txBody>
      </p:sp>
    </p:spTree>
    <p:extLst>
      <p:ext uri="{BB962C8B-B14F-4D97-AF65-F5344CB8AC3E}">
        <p14:creationId xmlns="" xmlns:p14="http://schemas.microsoft.com/office/powerpoint/2010/main" val="2246250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0874DB44-4E8F-4AF9-9D63-381EA3BC2188}" type="datetimeFigureOut">
              <a:rPr lang="en-IN" smtClean="0"/>
              <a:pPr/>
              <a:t>10-05-2022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DBCEB19-07FC-424E-BE88-91983343046F}" type="slidenum">
              <a:rPr lang="en-IN" smtClean="0"/>
              <a:pPr/>
              <a:t>‹#›</a:t>
            </a:fld>
            <a:endParaRPr lang="en-IN"/>
          </a:p>
        </p:txBody>
      </p:sp>
    </p:spTree>
    <p:extLst>
      <p:ext uri="{BB962C8B-B14F-4D97-AF65-F5344CB8AC3E}">
        <p14:creationId xmlns="" xmlns:p14="http://schemas.microsoft.com/office/powerpoint/2010/main" val="169891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74DB44-4E8F-4AF9-9D63-381EA3BC2188}" type="datetimeFigureOut">
              <a:rPr lang="en-IN" smtClean="0"/>
              <a:pPr/>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BCEB19-07FC-424E-BE88-91983343046F}" type="slidenum">
              <a:rPr lang="en-IN" smtClean="0"/>
              <a:pPr/>
              <a:t>‹#›</a:t>
            </a:fld>
            <a:endParaRPr lang="en-IN"/>
          </a:p>
        </p:txBody>
      </p:sp>
    </p:spTree>
    <p:extLst>
      <p:ext uri="{BB962C8B-B14F-4D97-AF65-F5344CB8AC3E}">
        <p14:creationId xmlns="" xmlns:p14="http://schemas.microsoft.com/office/powerpoint/2010/main" val="631924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74DB44-4E8F-4AF9-9D63-381EA3BC2188}" type="datetimeFigureOut">
              <a:rPr lang="en-IN" smtClean="0"/>
              <a:pPr/>
              <a:t>10-05-2022</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DBCEB19-07FC-424E-BE88-91983343046F}" type="slidenum">
              <a:rPr lang="en-IN" smtClean="0"/>
              <a:pPr/>
              <a:t>‹#›</a:t>
            </a:fld>
            <a:endParaRPr lang="en-IN"/>
          </a:p>
        </p:txBody>
      </p:sp>
    </p:spTree>
    <p:extLst>
      <p:ext uri="{BB962C8B-B14F-4D97-AF65-F5344CB8AC3E}">
        <p14:creationId xmlns="" xmlns:p14="http://schemas.microsoft.com/office/powerpoint/2010/main" val="2189462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74DB44-4E8F-4AF9-9D63-381EA3BC2188}" type="datetimeFigureOut">
              <a:rPr lang="en-IN" smtClean="0"/>
              <a:pPr/>
              <a:t>10-05-2022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BCEB19-07FC-424E-BE88-91983343046F}" type="slidenum">
              <a:rPr lang="en-IN" smtClean="0"/>
              <a:pPr/>
              <a:t>‹#›</a:t>
            </a:fld>
            <a:endParaRPr lang="en-IN"/>
          </a:p>
        </p:txBody>
      </p:sp>
    </p:spTree>
    <p:extLst>
      <p:ext uri="{BB962C8B-B14F-4D97-AF65-F5344CB8AC3E}">
        <p14:creationId xmlns="" xmlns:p14="http://schemas.microsoft.com/office/powerpoint/2010/main" val="1990066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74DB44-4E8F-4AF9-9D63-381EA3BC2188}" type="datetimeFigureOut">
              <a:rPr lang="en-IN" smtClean="0"/>
              <a:pPr/>
              <a:t>10-05-2022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DBCEB19-07FC-424E-BE88-91983343046F}" type="slidenum">
              <a:rPr lang="en-IN" smtClean="0"/>
              <a:pPr/>
              <a:t>‹#›</a:t>
            </a:fld>
            <a:endParaRPr lang="en-IN"/>
          </a:p>
        </p:txBody>
      </p:sp>
    </p:spTree>
    <p:extLst>
      <p:ext uri="{BB962C8B-B14F-4D97-AF65-F5344CB8AC3E}">
        <p14:creationId xmlns="" xmlns:p14="http://schemas.microsoft.com/office/powerpoint/2010/main" val="3436869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74DB44-4E8F-4AF9-9D63-381EA3BC2188}" type="datetimeFigureOut">
              <a:rPr lang="en-IN" smtClean="0"/>
              <a:pPr/>
              <a:t>10-05-2022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DBCEB19-07FC-424E-BE88-91983343046F}" type="slidenum">
              <a:rPr lang="en-IN" smtClean="0"/>
              <a:pPr/>
              <a:t>‹#›</a:t>
            </a:fld>
            <a:endParaRPr lang="en-IN"/>
          </a:p>
        </p:txBody>
      </p:sp>
    </p:spTree>
    <p:extLst>
      <p:ext uri="{BB962C8B-B14F-4D97-AF65-F5344CB8AC3E}">
        <p14:creationId xmlns="" xmlns:p14="http://schemas.microsoft.com/office/powerpoint/2010/main" val="1146366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74DB44-4E8F-4AF9-9D63-381EA3BC2188}" type="datetimeFigureOut">
              <a:rPr lang="en-IN" smtClean="0"/>
              <a:pPr/>
              <a:t>10-05-2022</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9DBCEB19-07FC-424E-BE88-91983343046F}" type="slidenum">
              <a:rPr lang="en-IN" smtClean="0"/>
              <a:pPr/>
              <a:t>‹#›</a:t>
            </a:fld>
            <a:endParaRPr lang="en-IN"/>
          </a:p>
        </p:txBody>
      </p:sp>
    </p:spTree>
    <p:extLst>
      <p:ext uri="{BB962C8B-B14F-4D97-AF65-F5344CB8AC3E}">
        <p14:creationId xmlns="" xmlns:p14="http://schemas.microsoft.com/office/powerpoint/2010/main" val="939122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74DB44-4E8F-4AF9-9D63-381EA3BC2188}" type="datetimeFigureOut">
              <a:rPr lang="en-IN" smtClean="0"/>
              <a:pPr/>
              <a:t>10-05-2022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DBCEB19-07FC-424E-BE88-91983343046F}" type="slidenum">
              <a:rPr lang="en-IN" smtClean="0"/>
              <a:pPr/>
              <a:t>‹#›</a:t>
            </a:fld>
            <a:endParaRPr lang="en-IN"/>
          </a:p>
        </p:txBody>
      </p:sp>
    </p:spTree>
    <p:extLst>
      <p:ext uri="{BB962C8B-B14F-4D97-AF65-F5344CB8AC3E}">
        <p14:creationId xmlns="" xmlns:p14="http://schemas.microsoft.com/office/powerpoint/2010/main" val="33708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74DB44-4E8F-4AF9-9D63-381EA3BC2188}" type="datetimeFigureOut">
              <a:rPr lang="en-IN" smtClean="0"/>
              <a:pPr/>
              <a:t>10-05-2022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DBCEB19-07FC-424E-BE88-91983343046F}" type="slidenum">
              <a:rPr lang="en-IN" smtClean="0"/>
              <a:pPr/>
              <a:t>‹#›</a:t>
            </a:fld>
            <a:endParaRPr lang="en-IN"/>
          </a:p>
        </p:txBody>
      </p:sp>
    </p:spTree>
    <p:extLst>
      <p:ext uri="{BB962C8B-B14F-4D97-AF65-F5344CB8AC3E}">
        <p14:creationId xmlns="" xmlns:p14="http://schemas.microsoft.com/office/powerpoint/2010/main" val="3625559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874DB44-4E8F-4AF9-9D63-381EA3BC2188}" type="datetimeFigureOut">
              <a:rPr lang="en-IN" smtClean="0"/>
              <a:pPr/>
              <a:t>10-05-2022</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9DBCEB19-07FC-424E-BE88-91983343046F}" type="slidenum">
              <a:rPr lang="en-IN" smtClean="0"/>
              <a:pPr/>
              <a:t>‹#›</a:t>
            </a:fld>
            <a:endParaRPr lang="en-IN"/>
          </a:p>
        </p:txBody>
      </p:sp>
    </p:spTree>
    <p:extLst>
      <p:ext uri="{BB962C8B-B14F-4D97-AF65-F5344CB8AC3E}">
        <p14:creationId xmlns="" xmlns:p14="http://schemas.microsoft.com/office/powerpoint/2010/main" val="25034247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Shipp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Software_design" TargetMode="External"/><Relationship Id="rId2" Type="http://schemas.openxmlformats.org/officeDocument/2006/relationships/hyperlink" Target="https://en.wikipedia.org/wiki/Software_development" TargetMode="External"/><Relationship Id="rId1" Type="http://schemas.openxmlformats.org/officeDocument/2006/relationships/slideLayout" Target="../slideLayouts/slideLayout2.xml"/><Relationship Id="rId6" Type="http://schemas.openxmlformats.org/officeDocument/2006/relationships/hyperlink" Target="https://en.wikipedia.org/wiki/Software_prototyping" TargetMode="External"/><Relationship Id="rId5" Type="http://schemas.openxmlformats.org/officeDocument/2006/relationships/hyperlink" Target="https://en.wikipedia.org/wiki/Waterfall_model" TargetMode="External"/><Relationship Id="rId4" Type="http://schemas.openxmlformats.org/officeDocument/2006/relationships/hyperlink" Target="https://en.wikipedia.org/wiki/Software_testing"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1685D2-315A-4957-B682-77CACCA54B35}"/>
              </a:ext>
            </a:extLst>
          </p:cNvPr>
          <p:cNvSpPr>
            <a:spLocks noGrp="1"/>
          </p:cNvSpPr>
          <p:nvPr>
            <p:ph type="ctrTitle"/>
          </p:nvPr>
        </p:nvSpPr>
        <p:spPr>
          <a:xfrm>
            <a:off x="1619250" y="2570163"/>
            <a:ext cx="9144000" cy="858837"/>
          </a:xfrm>
        </p:spPr>
        <p:txBody>
          <a:bodyPr>
            <a:noAutofit/>
          </a:bodyPr>
          <a:lstStyle/>
          <a:p>
            <a:pPr algn="ctr"/>
            <a:r>
              <a:rPr lang="en-IN" sz="6000" b="1" u="sng" dirty="0">
                <a:solidFill>
                  <a:schemeClr val="bg1"/>
                </a:solidFill>
                <a:latin typeface="Bahnschrift Condensed" panose="020B0502040204020203" pitchFamily="34" charset="0"/>
              </a:rPr>
              <a:t>INVENTORY MANAGEMENT SYSTEM</a:t>
            </a:r>
          </a:p>
        </p:txBody>
      </p:sp>
    </p:spTree>
    <p:extLst>
      <p:ext uri="{BB962C8B-B14F-4D97-AF65-F5344CB8AC3E}">
        <p14:creationId xmlns="" xmlns:p14="http://schemas.microsoft.com/office/powerpoint/2010/main" val="14054239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Level DFD</a:t>
            </a:r>
            <a:endParaRPr lang="en-US" dirty="0"/>
          </a:p>
        </p:txBody>
      </p:sp>
      <p:pic>
        <p:nvPicPr>
          <p:cNvPr id="4" name="Content Placeholder 3" descr="Screenshot (16).png"/>
          <p:cNvPicPr>
            <a:picLocks noGrp="1" noChangeAspect="1"/>
          </p:cNvPicPr>
          <p:nvPr>
            <p:ph idx="1"/>
          </p:nvPr>
        </p:nvPicPr>
        <p:blipFill>
          <a:blip r:embed="rId2"/>
          <a:stretch>
            <a:fillRect/>
          </a:stretch>
        </p:blipFill>
        <p:spPr>
          <a:xfrm>
            <a:off x="1912716" y="2603500"/>
            <a:ext cx="7310881" cy="3416300"/>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85A400-3178-44C7-925E-E8B55E2D538E}"/>
              </a:ext>
            </a:extLst>
          </p:cNvPr>
          <p:cNvSpPr>
            <a:spLocks noGrp="1"/>
          </p:cNvSpPr>
          <p:nvPr>
            <p:ph type="title"/>
          </p:nvPr>
        </p:nvSpPr>
        <p:spPr/>
        <p:txBody>
          <a:bodyPr/>
          <a:lstStyle/>
          <a:p>
            <a:r>
              <a:rPr lang="en-US" b="1" u="sng" dirty="0">
                <a:latin typeface="Bahnschrift Condensed" panose="020B0502040204020203" pitchFamily="34" charset="0"/>
              </a:rPr>
              <a:t>ER DIAGRAM</a:t>
            </a:r>
          </a:p>
        </p:txBody>
      </p:sp>
      <p:sp>
        <p:nvSpPr>
          <p:cNvPr id="3" name="Rectangle 2">
            <a:extLst>
              <a:ext uri="{FF2B5EF4-FFF2-40B4-BE49-F238E27FC236}">
                <a16:creationId xmlns="" xmlns:a16="http://schemas.microsoft.com/office/drawing/2014/main" id="{FC3F63DD-3323-4FB4-96EB-B1FA14BBDEF2}"/>
              </a:ext>
            </a:extLst>
          </p:cNvPr>
          <p:cNvSpPr/>
          <p:nvPr/>
        </p:nvSpPr>
        <p:spPr>
          <a:xfrm>
            <a:off x="2969443" y="2318994"/>
            <a:ext cx="5835192" cy="4539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Content Placeholder 3">
            <a:extLst>
              <a:ext uri="{FF2B5EF4-FFF2-40B4-BE49-F238E27FC236}">
                <a16:creationId xmlns="" xmlns:a16="http://schemas.microsoft.com/office/drawing/2014/main" id="{550F5ACC-2EAD-4B15-9BCA-E26A9329052E}"/>
              </a:ext>
            </a:extLst>
          </p:cNvPr>
          <p:cNvPicPr>
            <a:picLocks noGrp="1" noChangeAspect="1"/>
          </p:cNvPicPr>
          <p:nvPr>
            <p:ph idx="1"/>
          </p:nvPr>
        </p:nvPicPr>
        <p:blipFill rotWithShape="1">
          <a:blip r:embed="rId2"/>
          <a:srcRect l="24221" t="24160" r="34709" b="18891"/>
          <a:stretch/>
        </p:blipFill>
        <p:spPr>
          <a:xfrm>
            <a:off x="3063711" y="2478932"/>
            <a:ext cx="5590096" cy="4379067"/>
          </a:xfrm>
          <a:prstGeom prst="rect">
            <a:avLst/>
          </a:prstGeom>
        </p:spPr>
      </p:pic>
    </p:spTree>
    <p:extLst>
      <p:ext uri="{BB962C8B-B14F-4D97-AF65-F5344CB8AC3E}">
        <p14:creationId xmlns="" xmlns:p14="http://schemas.microsoft.com/office/powerpoint/2010/main" val="30906468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Table Design(Database Table)</a:t>
            </a:r>
            <a:endParaRPr lang="en-US" dirty="0"/>
          </a:p>
        </p:txBody>
      </p:sp>
      <p:pic>
        <p:nvPicPr>
          <p:cNvPr id="6" name="Content Placeholder 5" descr="20220507_002948.jpg"/>
          <p:cNvPicPr>
            <a:picLocks noGrp="1" noChangeAspect="1"/>
          </p:cNvPicPr>
          <p:nvPr>
            <p:ph idx="4294967295"/>
          </p:nvPr>
        </p:nvPicPr>
        <p:blipFill>
          <a:blip r:embed="rId2" cstate="print"/>
          <a:stretch>
            <a:fillRect/>
          </a:stretch>
        </p:blipFill>
        <p:spPr>
          <a:xfrm>
            <a:off x="3947198" y="2619994"/>
            <a:ext cx="6323012" cy="3640137"/>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20220507_003044.jpg"/>
          <p:cNvPicPr>
            <a:picLocks noGrp="1" noChangeAspect="1"/>
          </p:cNvPicPr>
          <p:nvPr>
            <p:ph idx="4294967295"/>
          </p:nvPr>
        </p:nvPicPr>
        <p:blipFill>
          <a:blip r:embed="rId2" cstate="print"/>
          <a:stretch>
            <a:fillRect/>
          </a:stretch>
        </p:blipFill>
        <p:spPr>
          <a:xfrm>
            <a:off x="6236882" y="727991"/>
            <a:ext cx="5522888" cy="5269854"/>
          </a:xfrm>
        </p:spPr>
      </p:pic>
      <p:pic>
        <p:nvPicPr>
          <p:cNvPr id="7" name="Picture 6" descr="20220507_003011.jpg"/>
          <p:cNvPicPr>
            <a:picLocks noChangeAspect="1"/>
          </p:cNvPicPr>
          <p:nvPr/>
        </p:nvPicPr>
        <p:blipFill>
          <a:blip r:embed="rId3" cstate="print"/>
          <a:stretch>
            <a:fillRect/>
          </a:stretch>
        </p:blipFill>
        <p:spPr>
          <a:xfrm>
            <a:off x="466843" y="240224"/>
            <a:ext cx="5109643" cy="636980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0220507_003109.jpg"/>
          <p:cNvPicPr>
            <a:picLocks noChangeAspect="1"/>
          </p:cNvPicPr>
          <p:nvPr/>
        </p:nvPicPr>
        <p:blipFill>
          <a:blip r:embed="rId2" cstate="print"/>
          <a:stretch>
            <a:fillRect/>
          </a:stretch>
        </p:blipFill>
        <p:spPr>
          <a:xfrm>
            <a:off x="6228185" y="263471"/>
            <a:ext cx="4897310" cy="6354305"/>
          </a:xfrm>
          <a:prstGeom prst="rect">
            <a:avLst/>
          </a:prstGeom>
        </p:spPr>
      </p:pic>
      <p:pic>
        <p:nvPicPr>
          <p:cNvPr id="7" name="Picture 6" descr="20220507_003102.jpg"/>
          <p:cNvPicPr>
            <a:picLocks noChangeAspect="1"/>
          </p:cNvPicPr>
          <p:nvPr/>
        </p:nvPicPr>
        <p:blipFill>
          <a:blip r:embed="rId3" cstate="print"/>
          <a:stretch>
            <a:fillRect/>
          </a:stretch>
        </p:blipFill>
        <p:spPr>
          <a:xfrm>
            <a:off x="508947" y="526942"/>
            <a:ext cx="5548076" cy="574987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20220507_003131.jpg"/>
          <p:cNvPicPr>
            <a:picLocks noGrp="1" noChangeAspect="1"/>
          </p:cNvPicPr>
          <p:nvPr>
            <p:ph idx="4294967295"/>
          </p:nvPr>
        </p:nvPicPr>
        <p:blipFill>
          <a:blip r:embed="rId2" cstate="print"/>
          <a:stretch>
            <a:fillRect/>
          </a:stretch>
        </p:blipFill>
        <p:spPr>
          <a:xfrm>
            <a:off x="5920353" y="1053886"/>
            <a:ext cx="5948190" cy="5375054"/>
          </a:xfrm>
        </p:spPr>
      </p:pic>
      <p:pic>
        <p:nvPicPr>
          <p:cNvPr id="5" name="Content Placeholder 3" descr="20220507_003123.jpg"/>
          <p:cNvPicPr>
            <a:picLocks noChangeAspect="1"/>
          </p:cNvPicPr>
          <p:nvPr/>
        </p:nvPicPr>
        <p:blipFill>
          <a:blip r:embed="rId3" cstate="print"/>
          <a:stretch>
            <a:fillRect/>
          </a:stretch>
        </p:blipFill>
        <p:spPr>
          <a:xfrm>
            <a:off x="263471" y="294442"/>
            <a:ext cx="5526087" cy="621506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1B1638-FE25-4331-9425-F3BF949AC371}"/>
              </a:ext>
            </a:extLst>
          </p:cNvPr>
          <p:cNvSpPr>
            <a:spLocks noGrp="1"/>
          </p:cNvSpPr>
          <p:nvPr>
            <p:ph type="title"/>
          </p:nvPr>
        </p:nvSpPr>
        <p:spPr/>
        <p:txBody>
          <a:bodyPr/>
          <a:lstStyle/>
          <a:p>
            <a:r>
              <a:rPr lang="en-US" altLang="en-US" b="1" u="sng" dirty="0">
                <a:latin typeface="Bahnschrift Condensed" panose="020B0502040204020203" pitchFamily="34" charset="0"/>
              </a:rPr>
              <a:t>SYSTEM REQUIREMENTS</a:t>
            </a:r>
            <a:endParaRPr lang="en-IN" b="1" u="sng" dirty="0">
              <a:latin typeface="Bahnschrift Condensed" panose="020B0502040204020203" pitchFamily="34" charset="0"/>
            </a:endParaRPr>
          </a:p>
        </p:txBody>
      </p:sp>
      <p:sp>
        <p:nvSpPr>
          <p:cNvPr id="3" name="Content Placeholder 2">
            <a:extLst>
              <a:ext uri="{FF2B5EF4-FFF2-40B4-BE49-F238E27FC236}">
                <a16:creationId xmlns="" xmlns:a16="http://schemas.microsoft.com/office/drawing/2014/main" id="{97862AF8-4194-4DB7-9198-299F8D2F541C}"/>
              </a:ext>
            </a:extLst>
          </p:cNvPr>
          <p:cNvSpPr>
            <a:spLocks noGrp="1"/>
          </p:cNvSpPr>
          <p:nvPr>
            <p:ph idx="1"/>
          </p:nvPr>
        </p:nvSpPr>
        <p:spPr>
          <a:xfrm>
            <a:off x="1154954" y="2603499"/>
            <a:ext cx="8825659" cy="4061251"/>
          </a:xfrm>
        </p:spPr>
        <p:txBody>
          <a:bodyPr/>
          <a:lstStyle/>
          <a:p>
            <a:pPr marL="0" indent="0">
              <a:buNone/>
            </a:pPr>
            <a:r>
              <a:rPr lang="en-US" altLang="en-US" dirty="0">
                <a:latin typeface="Bahnschrift Condensed" panose="020B0502040204020203" pitchFamily="34" charset="0"/>
              </a:rPr>
              <a:t>Software </a:t>
            </a:r>
            <a:r>
              <a:rPr lang="en-US" altLang="en-US" dirty="0" err="1">
                <a:latin typeface="Bahnschrift Condensed" panose="020B0502040204020203" pitchFamily="34" charset="0"/>
              </a:rPr>
              <a:t>Requirments</a:t>
            </a:r>
            <a:r>
              <a:rPr lang="en-US" altLang="en-US" dirty="0">
                <a:latin typeface="Bahnschrift Condensed" panose="020B0502040204020203" pitchFamily="34" charset="0"/>
              </a:rPr>
              <a:t>:</a:t>
            </a:r>
          </a:p>
          <a:p>
            <a:r>
              <a:rPr lang="en-US" altLang="en-US" dirty="0">
                <a:latin typeface="Bahnschrift Condensed" panose="020B0502040204020203" pitchFamily="34" charset="0"/>
              </a:rPr>
              <a:t>Web server (WAMP)</a:t>
            </a:r>
          </a:p>
          <a:p>
            <a:r>
              <a:rPr lang="en-US" altLang="en-US" dirty="0">
                <a:latin typeface="Bahnschrift Condensed" panose="020B0502040204020203" pitchFamily="34" charset="0"/>
              </a:rPr>
              <a:t>GitHub</a:t>
            </a:r>
          </a:p>
          <a:p>
            <a:r>
              <a:rPr lang="en-US" altLang="en-US" dirty="0">
                <a:latin typeface="Bahnschrift Condensed" panose="020B0502040204020203" pitchFamily="34" charset="0"/>
              </a:rPr>
              <a:t>Brackets</a:t>
            </a:r>
          </a:p>
          <a:p>
            <a:r>
              <a:rPr lang="en-US" altLang="en-US" dirty="0">
                <a:latin typeface="Bahnschrift Condensed" panose="020B0502040204020203" pitchFamily="34" charset="0"/>
              </a:rPr>
              <a:t> Database server (MySQL)</a:t>
            </a:r>
          </a:p>
          <a:p>
            <a:pPr marL="0" indent="0">
              <a:buNone/>
            </a:pPr>
            <a:r>
              <a:rPr lang="en-US" altLang="en-US" dirty="0">
                <a:latin typeface="Bahnschrift Condensed" panose="020B0502040204020203" pitchFamily="34" charset="0"/>
              </a:rPr>
              <a:t>Hardware </a:t>
            </a:r>
            <a:r>
              <a:rPr lang="en-US" altLang="en-US" dirty="0" err="1">
                <a:latin typeface="Bahnschrift Condensed" panose="020B0502040204020203" pitchFamily="34" charset="0"/>
              </a:rPr>
              <a:t>Requirments</a:t>
            </a:r>
            <a:r>
              <a:rPr lang="en-US" altLang="en-US" dirty="0">
                <a:latin typeface="Bahnschrift Condensed" panose="020B0502040204020203" pitchFamily="34" charset="0"/>
              </a:rPr>
              <a:t>:</a:t>
            </a:r>
          </a:p>
          <a:p>
            <a:pPr lvl="0"/>
            <a:r>
              <a:rPr lang="en-IN" dirty="0">
                <a:latin typeface="Bahnschrift Condensed" panose="020B0502040204020203" pitchFamily="34" charset="0"/>
              </a:rPr>
              <a:t>Processor : i3</a:t>
            </a:r>
          </a:p>
          <a:p>
            <a:pPr lvl="0"/>
            <a:r>
              <a:rPr lang="en-IN" dirty="0">
                <a:latin typeface="Bahnschrift Condensed" panose="020B0502040204020203" pitchFamily="34" charset="0"/>
              </a:rPr>
              <a:t>RAM  : 4 GB</a:t>
            </a:r>
          </a:p>
          <a:p>
            <a:pPr lvl="0"/>
            <a:r>
              <a:rPr lang="en-IN" dirty="0">
                <a:latin typeface="Bahnschrift Condensed" panose="020B0502040204020203" pitchFamily="34" charset="0"/>
              </a:rPr>
              <a:t>Hard Disk : 20 GB </a:t>
            </a:r>
          </a:p>
          <a:p>
            <a:endParaRPr lang="en-US" altLang="en-US" dirty="0">
              <a:latin typeface="Bahnschrift Condensed" panose="020B0502040204020203" pitchFamily="34" charset="0"/>
            </a:endParaRPr>
          </a:p>
          <a:p>
            <a:endParaRPr lang="en-US" altLang="en-US" dirty="0">
              <a:latin typeface="Bahnschrift Condensed" panose="020B0502040204020203" pitchFamily="34" charset="0"/>
            </a:endParaRPr>
          </a:p>
          <a:p>
            <a:endParaRPr lang="en-US" altLang="en-US" dirty="0"/>
          </a:p>
          <a:p>
            <a:endParaRPr lang="en-IN" dirty="0"/>
          </a:p>
        </p:txBody>
      </p:sp>
    </p:spTree>
    <p:extLst>
      <p:ext uri="{BB962C8B-B14F-4D97-AF65-F5344CB8AC3E}">
        <p14:creationId xmlns="" xmlns:p14="http://schemas.microsoft.com/office/powerpoint/2010/main" val="1279373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338D7B-021A-49AC-BDFA-0B155F130200}"/>
              </a:ext>
            </a:extLst>
          </p:cNvPr>
          <p:cNvSpPr>
            <a:spLocks noGrp="1"/>
          </p:cNvSpPr>
          <p:nvPr>
            <p:ph type="title"/>
          </p:nvPr>
        </p:nvSpPr>
        <p:spPr/>
        <p:txBody>
          <a:bodyPr/>
          <a:lstStyle/>
          <a:p>
            <a:r>
              <a:rPr lang="en-US" b="1" u="sng" dirty="0">
                <a:latin typeface="Bahnschrift Condensed" panose="020B0502040204020203" pitchFamily="34" charset="0"/>
              </a:rPr>
              <a:t>CONCLUSION</a:t>
            </a:r>
          </a:p>
        </p:txBody>
      </p:sp>
      <p:sp>
        <p:nvSpPr>
          <p:cNvPr id="3" name="Content Placeholder 2">
            <a:extLst>
              <a:ext uri="{FF2B5EF4-FFF2-40B4-BE49-F238E27FC236}">
                <a16:creationId xmlns="" xmlns:a16="http://schemas.microsoft.com/office/drawing/2014/main" id="{2FDAF8EB-BBAF-4D4C-83CC-6A2B92393822}"/>
              </a:ext>
            </a:extLst>
          </p:cNvPr>
          <p:cNvSpPr>
            <a:spLocks noGrp="1"/>
          </p:cNvSpPr>
          <p:nvPr>
            <p:ph idx="1"/>
          </p:nvPr>
        </p:nvSpPr>
        <p:spPr/>
        <p:txBody>
          <a:bodyPr/>
          <a:lstStyle/>
          <a:p>
            <a:r>
              <a:rPr lang="en-US" dirty="0">
                <a:latin typeface="Bahnschrift Condensed" panose="020B0502040204020203" pitchFamily="34" charset="0"/>
              </a:rPr>
              <a:t>The objective of this project was to build a program for maintaining the details of all Supply Order .</a:t>
            </a:r>
          </a:p>
          <a:p>
            <a:r>
              <a:rPr lang="en-US" dirty="0">
                <a:latin typeface="Bahnschrift Condensed" panose="020B0502040204020203" pitchFamily="34" charset="0"/>
              </a:rPr>
              <a:t>The system developed is able to meet all the basic requirements. It will provide the facility to the user so that they can keep tracks of all the </a:t>
            </a:r>
            <a:r>
              <a:rPr lang="en-US" dirty="0" err="1">
                <a:latin typeface="Bahnschrift Condensed" panose="020B0502040204020203" pitchFamily="34" charset="0"/>
              </a:rPr>
              <a:t>equipments</a:t>
            </a:r>
            <a:r>
              <a:rPr lang="en-US" dirty="0">
                <a:latin typeface="Bahnschrift Condensed" panose="020B0502040204020203" pitchFamily="34" charset="0"/>
              </a:rPr>
              <a:t> being supplied. </a:t>
            </a:r>
          </a:p>
          <a:p>
            <a:r>
              <a:rPr lang="en-US" dirty="0">
                <a:latin typeface="Bahnschrift Condensed" panose="020B0502040204020203" pitchFamily="34" charset="0"/>
              </a:rPr>
              <a:t>The management of the Inventory will be also benefited by the proposed system, as it will automate the whole supply procedure, which will reduce the workload. The security of the system is also one of the prime concerns. </a:t>
            </a:r>
          </a:p>
        </p:txBody>
      </p:sp>
    </p:spTree>
    <p:extLst>
      <p:ext uri="{BB962C8B-B14F-4D97-AF65-F5344CB8AC3E}">
        <p14:creationId xmlns="" xmlns:p14="http://schemas.microsoft.com/office/powerpoint/2010/main" val="39568766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png"/>
          <p:cNvPicPr>
            <a:picLocks noGrp="1" noChangeAspect="1"/>
          </p:cNvPicPr>
          <p:nvPr>
            <p:ph idx="4294967295"/>
          </p:nvPr>
        </p:nvPicPr>
        <p:blipFill>
          <a:blip r:embed="rId2"/>
          <a:stretch>
            <a:fillRect/>
          </a:stretch>
        </p:blipFill>
        <p:spPr>
          <a:xfrm>
            <a:off x="247974" y="216976"/>
            <a:ext cx="5964736" cy="3354092"/>
          </a:xfrm>
        </p:spPr>
      </p:pic>
      <p:pic>
        <p:nvPicPr>
          <p:cNvPr id="5" name="Picture 4" descr="Screenshot (21).png"/>
          <p:cNvPicPr>
            <a:picLocks noChangeAspect="1"/>
          </p:cNvPicPr>
          <p:nvPr/>
        </p:nvPicPr>
        <p:blipFill>
          <a:blip r:embed="rId3"/>
          <a:stretch>
            <a:fillRect/>
          </a:stretch>
        </p:blipFill>
        <p:spPr>
          <a:xfrm>
            <a:off x="5623855" y="3084163"/>
            <a:ext cx="6341554" cy="3565383"/>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2).png"/>
          <p:cNvPicPr>
            <a:picLocks noGrp="1" noChangeAspect="1"/>
          </p:cNvPicPr>
          <p:nvPr>
            <p:ph idx="4294967295"/>
          </p:nvPr>
        </p:nvPicPr>
        <p:blipFill>
          <a:blip r:embed="rId2"/>
          <a:stretch>
            <a:fillRect/>
          </a:stretch>
        </p:blipFill>
        <p:spPr>
          <a:xfrm>
            <a:off x="0" y="0"/>
            <a:ext cx="6076950" cy="3416300"/>
          </a:xfrm>
        </p:spPr>
      </p:pic>
      <p:pic>
        <p:nvPicPr>
          <p:cNvPr id="5" name="Picture 4" descr="Screenshot (37).png"/>
          <p:cNvPicPr>
            <a:picLocks noChangeAspect="1"/>
          </p:cNvPicPr>
          <p:nvPr/>
        </p:nvPicPr>
        <p:blipFill>
          <a:blip r:embed="rId3"/>
          <a:stretch>
            <a:fillRect/>
          </a:stretch>
        </p:blipFill>
        <p:spPr>
          <a:xfrm>
            <a:off x="4980519" y="2762812"/>
            <a:ext cx="6948010" cy="3906348"/>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224C49-21B4-41BE-BBCE-20F119F8045B}"/>
              </a:ext>
            </a:extLst>
          </p:cNvPr>
          <p:cNvSpPr>
            <a:spLocks noGrp="1"/>
          </p:cNvSpPr>
          <p:nvPr>
            <p:ph type="title"/>
          </p:nvPr>
        </p:nvSpPr>
        <p:spPr>
          <a:xfrm>
            <a:off x="1154954" y="987522"/>
            <a:ext cx="8761413" cy="706964"/>
          </a:xfrm>
        </p:spPr>
        <p:txBody>
          <a:bodyPr/>
          <a:lstStyle/>
          <a:p>
            <a:r>
              <a:rPr lang="en-US" b="1" u="sng" dirty="0">
                <a:latin typeface="Bahnschrift Condensed" panose="020B0502040204020203" pitchFamily="34" charset="0"/>
              </a:rPr>
              <a:t>INTRODUCTION TO INVENTORY  </a:t>
            </a:r>
            <a:r>
              <a:rPr lang="en-US" b="1" u="sng" dirty="0" smtClean="0">
                <a:latin typeface="Bahnschrift Condensed" panose="020B0502040204020203" pitchFamily="34" charset="0"/>
              </a:rPr>
              <a:t>MANAGEMENT </a:t>
            </a:r>
            <a:br>
              <a:rPr lang="en-US" b="1" u="sng" dirty="0" smtClean="0">
                <a:latin typeface="Bahnschrift Condensed" panose="020B0502040204020203" pitchFamily="34" charset="0"/>
              </a:rPr>
            </a:br>
            <a:r>
              <a:rPr lang="en-US" b="1" u="sng" dirty="0" smtClean="0">
                <a:latin typeface="Bahnschrift Condensed" panose="020B0502040204020203" pitchFamily="34" charset="0"/>
              </a:rPr>
              <a:t>(Existing System)</a:t>
            </a:r>
            <a:r>
              <a:rPr lang="en-US" b="1" u="sng" dirty="0"/>
              <a:t/>
            </a:r>
            <a:br>
              <a:rPr lang="en-US" b="1" u="sng" dirty="0"/>
            </a:br>
            <a:endParaRPr lang="en-US" dirty="0"/>
          </a:p>
        </p:txBody>
      </p:sp>
      <p:sp>
        <p:nvSpPr>
          <p:cNvPr id="3" name="Content Placeholder 2">
            <a:extLst>
              <a:ext uri="{FF2B5EF4-FFF2-40B4-BE49-F238E27FC236}">
                <a16:creationId xmlns="" xmlns:a16="http://schemas.microsoft.com/office/drawing/2014/main" id="{A77507DC-E33F-4F7F-A2A0-C39EEB64825D}"/>
              </a:ext>
            </a:extLst>
          </p:cNvPr>
          <p:cNvSpPr>
            <a:spLocks noGrp="1"/>
          </p:cNvSpPr>
          <p:nvPr>
            <p:ph idx="1"/>
          </p:nvPr>
        </p:nvSpPr>
        <p:spPr>
          <a:xfrm>
            <a:off x="556182" y="2234153"/>
            <a:ext cx="10878532" cy="4440023"/>
          </a:xfrm>
        </p:spPr>
        <p:txBody>
          <a:bodyPr>
            <a:normAutofit/>
          </a:bodyPr>
          <a:lstStyle/>
          <a:p>
            <a:pPr marL="0" indent="0">
              <a:buNone/>
            </a:pPr>
            <a:r>
              <a:rPr lang="en-US" dirty="0">
                <a:solidFill>
                  <a:schemeClr val="tx1"/>
                </a:solidFill>
                <a:latin typeface="Bahnschrift Condensed" panose="020B0502040204020203" pitchFamily="34" charset="0"/>
              </a:rPr>
              <a:t>Inventory management system </a:t>
            </a:r>
            <a:r>
              <a:rPr lang="en-US" b="1" u="sng" dirty="0">
                <a:solidFill>
                  <a:schemeClr val="tx1"/>
                </a:solidFill>
                <a:latin typeface="Bahnschrift Condensed" panose="020B0502040204020203" pitchFamily="34" charset="0"/>
              </a:rPr>
              <a:t> </a:t>
            </a:r>
            <a:r>
              <a:rPr lang="en-US" b="1" u="sng" dirty="0" smtClean="0">
                <a:solidFill>
                  <a:schemeClr val="tx1"/>
                </a:solidFill>
                <a:latin typeface="Bahnschrift Condensed" panose="020B0502040204020203" pitchFamily="34" charset="0"/>
              </a:rPr>
              <a:t>objective</a:t>
            </a:r>
            <a:endParaRPr lang="en-US" b="1" u="sng" dirty="0">
              <a:solidFill>
                <a:schemeClr val="tx1"/>
              </a:solidFill>
              <a:latin typeface="Bahnschrift Condensed" panose="020B0502040204020203" pitchFamily="34" charset="0"/>
            </a:endParaRPr>
          </a:p>
          <a:p>
            <a:pPr marL="0" indent="0">
              <a:buNone/>
            </a:pPr>
            <a:r>
              <a:rPr lang="en-US" dirty="0">
                <a:solidFill>
                  <a:schemeClr val="tx1"/>
                </a:solidFill>
                <a:latin typeface="Bahnschrift Condensed" panose="020B0502040204020203" pitchFamily="34" charset="0"/>
              </a:rPr>
              <a:t>Inventory management software is used for a variety of purposes, including:</a:t>
            </a:r>
          </a:p>
          <a:p>
            <a:r>
              <a:rPr lang="en-US" dirty="0">
                <a:solidFill>
                  <a:schemeClr val="tx1"/>
                </a:solidFill>
                <a:latin typeface="Bahnschrift Condensed" panose="020B0502040204020203" pitchFamily="34" charset="0"/>
              </a:rPr>
              <a:t>Maintaining a balance between too much and too little inventory.</a:t>
            </a:r>
          </a:p>
          <a:p>
            <a:r>
              <a:rPr lang="en-US" dirty="0">
                <a:solidFill>
                  <a:schemeClr val="tx1"/>
                </a:solidFill>
                <a:latin typeface="Bahnschrift Condensed" panose="020B0502040204020203" pitchFamily="34" charset="0"/>
              </a:rPr>
              <a:t>Tracking inventory as it is transported between locations.</a:t>
            </a:r>
          </a:p>
          <a:p>
            <a:r>
              <a:rPr lang="en-US" dirty="0">
                <a:solidFill>
                  <a:schemeClr val="tx1"/>
                </a:solidFill>
                <a:latin typeface="Bahnschrift Condensed" panose="020B0502040204020203" pitchFamily="34" charset="0"/>
              </a:rPr>
              <a:t>Receiving items into a warehouse or other location.</a:t>
            </a:r>
          </a:p>
          <a:p>
            <a:r>
              <a:rPr lang="en-US" dirty="0">
                <a:solidFill>
                  <a:schemeClr val="tx1"/>
                </a:solidFill>
                <a:latin typeface="Bahnschrift Condensed" panose="020B0502040204020203" pitchFamily="34" charset="0"/>
              </a:rPr>
              <a:t>Picking, packing and </a:t>
            </a:r>
            <a:r>
              <a:rPr lang="en-US" dirty="0">
                <a:solidFill>
                  <a:schemeClr val="tx1"/>
                </a:solidFill>
                <a:latin typeface="Bahnschrift Condensed" panose="020B0502040204020203" pitchFamily="34" charset="0"/>
                <a:hlinkClick r:id="rId2" tooltip="Shipping">
                  <a:extLst>
                    <a:ext uri="{A12FA001-AC4F-418D-AE19-62706E023703}">
                      <ahyp:hlinkClr xmlns="" xmlns:ahyp="http://schemas.microsoft.com/office/drawing/2018/hyperlinkcolor" val="tx"/>
                    </a:ext>
                  </a:extLst>
                </a:hlinkClick>
              </a:rPr>
              <a:t>shipping</a:t>
            </a:r>
            <a:r>
              <a:rPr lang="en-US" dirty="0">
                <a:solidFill>
                  <a:schemeClr val="tx1"/>
                </a:solidFill>
                <a:latin typeface="Bahnschrift Condensed" panose="020B0502040204020203" pitchFamily="34" charset="0"/>
              </a:rPr>
              <a:t> items from a warehouse.</a:t>
            </a:r>
          </a:p>
          <a:p>
            <a:r>
              <a:rPr lang="en-US" dirty="0">
                <a:solidFill>
                  <a:schemeClr val="tx1"/>
                </a:solidFill>
                <a:latin typeface="Bahnschrift Condensed" panose="020B0502040204020203" pitchFamily="34" charset="0"/>
              </a:rPr>
              <a:t>Keeping track of product sales and inventory levels.</a:t>
            </a:r>
          </a:p>
          <a:p>
            <a:r>
              <a:rPr lang="en-US" dirty="0">
                <a:solidFill>
                  <a:schemeClr val="tx1"/>
                </a:solidFill>
                <a:latin typeface="Bahnschrift Condensed" panose="020B0502040204020203" pitchFamily="34" charset="0"/>
              </a:rPr>
              <a:t>Avoiding missing out on sales due to out-of-stock situations.</a:t>
            </a:r>
          </a:p>
          <a:p>
            <a:pPr marL="0" indent="0">
              <a:buNone/>
            </a:pPr>
            <a:endParaRPr lang="en-US" dirty="0">
              <a:solidFill>
                <a:schemeClr val="tx1"/>
              </a:solidFill>
              <a:latin typeface="Bahnschrift Condensed" panose="020B0502040204020203" pitchFamily="34" charset="0"/>
            </a:endParaRPr>
          </a:p>
        </p:txBody>
      </p:sp>
    </p:spTree>
    <p:extLst>
      <p:ext uri="{BB962C8B-B14F-4D97-AF65-F5344CB8AC3E}">
        <p14:creationId xmlns="" xmlns:p14="http://schemas.microsoft.com/office/powerpoint/2010/main" val="27284676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38).png"/>
          <p:cNvPicPr>
            <a:picLocks noGrp="1" noChangeAspect="1"/>
          </p:cNvPicPr>
          <p:nvPr>
            <p:ph idx="4294967295"/>
          </p:nvPr>
        </p:nvPicPr>
        <p:blipFill>
          <a:blip r:embed="rId2"/>
          <a:stretch>
            <a:fillRect/>
          </a:stretch>
        </p:blipFill>
        <p:spPr>
          <a:xfrm>
            <a:off x="0" y="217488"/>
            <a:ext cx="6076950" cy="3416300"/>
          </a:xfrm>
        </p:spPr>
      </p:pic>
      <p:pic>
        <p:nvPicPr>
          <p:cNvPr id="5" name="Picture 4" descr="Screenshot (39).png"/>
          <p:cNvPicPr>
            <a:picLocks noChangeAspect="1"/>
          </p:cNvPicPr>
          <p:nvPr/>
        </p:nvPicPr>
        <p:blipFill>
          <a:blip r:embed="rId3"/>
          <a:stretch>
            <a:fillRect/>
          </a:stretch>
        </p:blipFill>
        <p:spPr>
          <a:xfrm>
            <a:off x="5822877" y="3277117"/>
            <a:ext cx="6369123" cy="3580883"/>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40).png"/>
          <p:cNvPicPr>
            <a:picLocks noGrp="1" noChangeAspect="1"/>
          </p:cNvPicPr>
          <p:nvPr>
            <p:ph idx="4294967295"/>
          </p:nvPr>
        </p:nvPicPr>
        <p:blipFill>
          <a:blip r:embed="rId2"/>
          <a:stretch>
            <a:fillRect/>
          </a:stretch>
        </p:blipFill>
        <p:spPr>
          <a:xfrm>
            <a:off x="0" y="0"/>
            <a:ext cx="6076950" cy="3416300"/>
          </a:xfrm>
        </p:spPr>
      </p:pic>
      <p:pic>
        <p:nvPicPr>
          <p:cNvPr id="5" name="Picture 4" descr="Screenshot (41).png"/>
          <p:cNvPicPr>
            <a:picLocks noChangeAspect="1"/>
          </p:cNvPicPr>
          <p:nvPr/>
        </p:nvPicPr>
        <p:blipFill>
          <a:blip r:embed="rId3"/>
          <a:stretch>
            <a:fillRect/>
          </a:stretch>
        </p:blipFill>
        <p:spPr>
          <a:xfrm>
            <a:off x="5022308" y="2936154"/>
            <a:ext cx="6975575" cy="3921846"/>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42).png"/>
          <p:cNvPicPr>
            <a:picLocks noGrp="1" noChangeAspect="1"/>
          </p:cNvPicPr>
          <p:nvPr>
            <p:ph idx="4294967295"/>
          </p:nvPr>
        </p:nvPicPr>
        <p:blipFill>
          <a:blip r:embed="rId2"/>
          <a:stretch>
            <a:fillRect/>
          </a:stretch>
        </p:blipFill>
        <p:spPr>
          <a:xfrm>
            <a:off x="0" y="0"/>
            <a:ext cx="6075363" cy="3416300"/>
          </a:xfrm>
        </p:spPr>
      </p:pic>
      <p:pic>
        <p:nvPicPr>
          <p:cNvPr id="5" name="Picture 4" descr="Screenshot (43).png"/>
          <p:cNvPicPr>
            <a:picLocks noChangeAspect="1"/>
          </p:cNvPicPr>
          <p:nvPr/>
        </p:nvPicPr>
        <p:blipFill>
          <a:blip r:embed="rId3"/>
          <a:stretch>
            <a:fillRect/>
          </a:stretch>
        </p:blipFill>
        <p:spPr>
          <a:xfrm>
            <a:off x="5568043" y="3133843"/>
            <a:ext cx="6623957" cy="3724157"/>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shot (44).png"/>
          <p:cNvPicPr>
            <a:picLocks noGrp="1" noChangeAspect="1"/>
          </p:cNvPicPr>
          <p:nvPr>
            <p:ph idx="4294967295"/>
          </p:nvPr>
        </p:nvPicPr>
        <p:blipFill>
          <a:blip r:embed="rId2"/>
          <a:stretch>
            <a:fillRect/>
          </a:stretch>
        </p:blipFill>
        <p:spPr>
          <a:xfrm>
            <a:off x="0" y="0"/>
            <a:ext cx="6076950" cy="3416300"/>
          </a:xfrm>
        </p:spPr>
      </p:pic>
      <p:pic>
        <p:nvPicPr>
          <p:cNvPr id="7" name="Picture 6" descr="Screenshot (45).png"/>
          <p:cNvPicPr>
            <a:picLocks noChangeAspect="1"/>
          </p:cNvPicPr>
          <p:nvPr/>
        </p:nvPicPr>
        <p:blipFill>
          <a:blip r:embed="rId3"/>
          <a:stretch>
            <a:fillRect/>
          </a:stretch>
        </p:blipFill>
        <p:spPr>
          <a:xfrm>
            <a:off x="5494537" y="3092516"/>
            <a:ext cx="6697463" cy="3765484"/>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46).png"/>
          <p:cNvPicPr>
            <a:picLocks noGrp="1" noChangeAspect="1"/>
          </p:cNvPicPr>
          <p:nvPr>
            <p:ph idx="4294967295"/>
          </p:nvPr>
        </p:nvPicPr>
        <p:blipFill>
          <a:blip r:embed="rId2"/>
          <a:stretch>
            <a:fillRect/>
          </a:stretch>
        </p:blipFill>
        <p:spPr>
          <a:xfrm>
            <a:off x="0" y="0"/>
            <a:ext cx="6076950" cy="3416300"/>
          </a:xfrm>
        </p:spPr>
      </p:pic>
      <p:pic>
        <p:nvPicPr>
          <p:cNvPr id="5" name="Picture 4" descr="Screenshot (47).png"/>
          <p:cNvPicPr>
            <a:picLocks noChangeAspect="1"/>
          </p:cNvPicPr>
          <p:nvPr/>
        </p:nvPicPr>
        <p:blipFill>
          <a:blip r:embed="rId3"/>
          <a:stretch>
            <a:fillRect/>
          </a:stretch>
        </p:blipFill>
        <p:spPr>
          <a:xfrm>
            <a:off x="5424548" y="3053166"/>
            <a:ext cx="6767452" cy="380483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48).png"/>
          <p:cNvPicPr>
            <a:picLocks noGrp="1" noChangeAspect="1"/>
          </p:cNvPicPr>
          <p:nvPr>
            <p:ph idx="4294967295"/>
          </p:nvPr>
        </p:nvPicPr>
        <p:blipFill>
          <a:blip r:embed="rId2"/>
          <a:stretch>
            <a:fillRect/>
          </a:stretch>
        </p:blipFill>
        <p:spPr>
          <a:xfrm>
            <a:off x="0" y="0"/>
            <a:ext cx="6076950" cy="3416300"/>
          </a:xfrm>
        </p:spPr>
      </p:pic>
      <p:pic>
        <p:nvPicPr>
          <p:cNvPr id="5" name="Picture 4" descr="Screenshot (49).png"/>
          <p:cNvPicPr>
            <a:picLocks noChangeAspect="1"/>
          </p:cNvPicPr>
          <p:nvPr/>
        </p:nvPicPr>
        <p:blipFill>
          <a:blip r:embed="rId3"/>
          <a:stretch>
            <a:fillRect/>
          </a:stretch>
        </p:blipFill>
        <p:spPr>
          <a:xfrm>
            <a:off x="5470902" y="3079228"/>
            <a:ext cx="6721098" cy="377877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50).png"/>
          <p:cNvPicPr>
            <a:picLocks noGrp="1" noChangeAspect="1"/>
          </p:cNvPicPr>
          <p:nvPr>
            <p:ph idx="4294967295"/>
          </p:nvPr>
        </p:nvPicPr>
        <p:blipFill>
          <a:blip r:embed="rId2"/>
          <a:stretch>
            <a:fillRect/>
          </a:stretch>
        </p:blipFill>
        <p:spPr>
          <a:xfrm>
            <a:off x="0" y="0"/>
            <a:ext cx="6076950" cy="3416300"/>
          </a:xfrm>
        </p:spPr>
      </p:pic>
      <p:pic>
        <p:nvPicPr>
          <p:cNvPr id="6" name="Picture 5" descr="Screenshot (52).png"/>
          <p:cNvPicPr>
            <a:picLocks noChangeAspect="1"/>
          </p:cNvPicPr>
          <p:nvPr/>
        </p:nvPicPr>
        <p:blipFill>
          <a:blip r:embed="rId3"/>
          <a:stretch>
            <a:fillRect/>
          </a:stretch>
        </p:blipFill>
        <p:spPr>
          <a:xfrm>
            <a:off x="5051029" y="2843164"/>
            <a:ext cx="7140971" cy="401483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2AD4A3-E6A8-4B8F-8B69-59F525A2E244}"/>
              </a:ext>
            </a:extLst>
          </p:cNvPr>
          <p:cNvSpPr>
            <a:spLocks noGrp="1"/>
          </p:cNvSpPr>
          <p:nvPr>
            <p:ph type="ctrTitle"/>
          </p:nvPr>
        </p:nvSpPr>
        <p:spPr>
          <a:xfrm>
            <a:off x="1683171" y="2838602"/>
            <a:ext cx="8825658" cy="1180795"/>
          </a:xfrm>
        </p:spPr>
        <p:txBody>
          <a:bodyPr/>
          <a:lstStyle/>
          <a:p>
            <a:pPr algn="ctr"/>
            <a:r>
              <a:rPr lang="en-IN" sz="8800" dirty="0">
                <a:latin typeface="Bahnschrift Condensed" panose="020B0502040204020203" pitchFamily="34" charset="0"/>
              </a:rPr>
              <a:t>THANK YOU!</a:t>
            </a:r>
          </a:p>
        </p:txBody>
      </p:sp>
    </p:spTree>
    <p:extLst>
      <p:ext uri="{BB962C8B-B14F-4D97-AF65-F5344CB8AC3E}">
        <p14:creationId xmlns="" xmlns:p14="http://schemas.microsoft.com/office/powerpoint/2010/main" val="3571387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5140CC-250C-47BC-86CB-FDE67E945BEE}"/>
              </a:ext>
            </a:extLst>
          </p:cNvPr>
          <p:cNvSpPr>
            <a:spLocks noGrp="1"/>
          </p:cNvSpPr>
          <p:nvPr>
            <p:ph type="title"/>
          </p:nvPr>
        </p:nvSpPr>
        <p:spPr/>
        <p:txBody>
          <a:bodyPr/>
          <a:lstStyle/>
          <a:p>
            <a:r>
              <a:rPr lang="en-IN" b="1" u="sng" dirty="0">
                <a:latin typeface="Bahnschrift Condensed" panose="020B0502040204020203" pitchFamily="34" charset="0"/>
              </a:rPr>
              <a:t>PROPOSED SYSTEM FUNCTIONALITY</a:t>
            </a:r>
          </a:p>
        </p:txBody>
      </p:sp>
      <p:sp>
        <p:nvSpPr>
          <p:cNvPr id="3" name="Content Placeholder 2">
            <a:extLst>
              <a:ext uri="{FF2B5EF4-FFF2-40B4-BE49-F238E27FC236}">
                <a16:creationId xmlns="" xmlns:a16="http://schemas.microsoft.com/office/drawing/2014/main" id="{1CFFC095-50A1-4D66-87B1-16124E0D18EE}"/>
              </a:ext>
            </a:extLst>
          </p:cNvPr>
          <p:cNvSpPr>
            <a:spLocks noGrp="1"/>
          </p:cNvSpPr>
          <p:nvPr>
            <p:ph idx="1"/>
          </p:nvPr>
        </p:nvSpPr>
        <p:spPr/>
        <p:txBody>
          <a:bodyPr>
            <a:normAutofit/>
          </a:bodyPr>
          <a:lstStyle/>
          <a:p>
            <a:pPr lvl="0"/>
            <a:r>
              <a:rPr lang="en-IN" dirty="0">
                <a:latin typeface="Bahnschrift Condensed" panose="020B0502040204020203" pitchFamily="34" charset="0"/>
              </a:rPr>
              <a:t>The proposed system has a user friendly Interface for porting of data to server. </a:t>
            </a:r>
          </a:p>
          <a:p>
            <a:r>
              <a:rPr lang="en-IN" dirty="0">
                <a:latin typeface="Bahnschrift Condensed" panose="020B0502040204020203" pitchFamily="34" charset="0"/>
              </a:rPr>
              <a:t> The proposed system provides the facility to pull the data from the server of the specified Supply order number and get the respective report. </a:t>
            </a:r>
          </a:p>
          <a:p>
            <a:r>
              <a:rPr lang="en-IN" dirty="0">
                <a:latin typeface="Bahnschrift Condensed" panose="020B0502040204020203" pitchFamily="34" charset="0"/>
              </a:rPr>
              <a:t>The proposed system provides the no replication of data.  </a:t>
            </a:r>
          </a:p>
          <a:p>
            <a:pPr lvl="0"/>
            <a:r>
              <a:rPr lang="en-IN" dirty="0">
                <a:latin typeface="Bahnschrift Condensed" panose="020B0502040204020203" pitchFamily="34" charset="0"/>
              </a:rPr>
              <a:t>User can get the desired output according to their queries .This is an added advantage</a:t>
            </a:r>
            <a:r>
              <a:rPr lang="en-IN" dirty="0"/>
              <a:t>.</a:t>
            </a:r>
          </a:p>
        </p:txBody>
      </p:sp>
    </p:spTree>
    <p:extLst>
      <p:ext uri="{BB962C8B-B14F-4D97-AF65-F5344CB8AC3E}">
        <p14:creationId xmlns="" xmlns:p14="http://schemas.microsoft.com/office/powerpoint/2010/main" val="29215463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B0E2EA-513E-4F7C-B48B-6A85346BEB62}"/>
              </a:ext>
            </a:extLst>
          </p:cNvPr>
          <p:cNvSpPr>
            <a:spLocks noGrp="1"/>
          </p:cNvSpPr>
          <p:nvPr>
            <p:ph type="title"/>
          </p:nvPr>
        </p:nvSpPr>
        <p:spPr/>
        <p:txBody>
          <a:bodyPr/>
          <a:lstStyle/>
          <a:p>
            <a:r>
              <a:rPr lang="en-IN" b="1" u="sng" dirty="0">
                <a:latin typeface="Bahnschrift Condensed" panose="020B0502040204020203" pitchFamily="34" charset="0"/>
              </a:rPr>
              <a:t>METHODODLOGY</a:t>
            </a:r>
          </a:p>
        </p:txBody>
      </p:sp>
      <p:sp>
        <p:nvSpPr>
          <p:cNvPr id="3" name="Content Placeholder 2">
            <a:extLst>
              <a:ext uri="{FF2B5EF4-FFF2-40B4-BE49-F238E27FC236}">
                <a16:creationId xmlns="" xmlns:a16="http://schemas.microsoft.com/office/drawing/2014/main" id="{8A4F4C0A-E394-442B-9560-29896EC9F516}"/>
              </a:ext>
            </a:extLst>
          </p:cNvPr>
          <p:cNvSpPr>
            <a:spLocks noGrp="1"/>
          </p:cNvSpPr>
          <p:nvPr>
            <p:ph idx="1"/>
          </p:nvPr>
        </p:nvSpPr>
        <p:spPr/>
        <p:txBody>
          <a:bodyPr>
            <a:normAutofit/>
          </a:bodyPr>
          <a:lstStyle/>
          <a:p>
            <a:pPr marL="0" indent="0">
              <a:buNone/>
            </a:pPr>
            <a:r>
              <a:rPr lang="en-IN" dirty="0">
                <a:solidFill>
                  <a:schemeClr val="tx1"/>
                </a:solidFill>
                <a:latin typeface="Bahnschrift Condensed" panose="020B0502040204020203" pitchFamily="34" charset="0"/>
              </a:rPr>
              <a:t>Incremental Build Model :</a:t>
            </a:r>
          </a:p>
          <a:p>
            <a:r>
              <a:rPr lang="en-IN" dirty="0">
                <a:solidFill>
                  <a:schemeClr val="tx1"/>
                </a:solidFill>
                <a:latin typeface="Bahnschrift Condensed" panose="020B0502040204020203" pitchFamily="34" charset="0"/>
              </a:rPr>
              <a:t>The incremental build model is a method of </a:t>
            </a:r>
            <a:r>
              <a:rPr lang="en-IN" dirty="0">
                <a:solidFill>
                  <a:schemeClr val="tx1"/>
                </a:solidFill>
                <a:latin typeface="Bahnschrift Condensed" panose="020B0502040204020203" pitchFamily="34" charset="0"/>
                <a:hlinkClick r:id="rId2" tooltip="Software development">
                  <a:extLst>
                    <a:ext uri="{A12FA001-AC4F-418D-AE19-62706E023703}">
                      <ahyp:hlinkClr xmlns="" xmlns:ahyp="http://schemas.microsoft.com/office/drawing/2018/hyperlinkcolor" val="tx"/>
                    </a:ext>
                  </a:extLst>
                </a:hlinkClick>
              </a:rPr>
              <a:t>software development</a:t>
            </a:r>
            <a:r>
              <a:rPr lang="en-IN" dirty="0">
                <a:solidFill>
                  <a:schemeClr val="tx1"/>
                </a:solidFill>
                <a:latin typeface="Bahnschrift Condensed" panose="020B0502040204020203" pitchFamily="34" charset="0"/>
              </a:rPr>
              <a:t> where the product is </a:t>
            </a:r>
            <a:r>
              <a:rPr lang="en-IN" dirty="0">
                <a:solidFill>
                  <a:schemeClr val="tx1"/>
                </a:solidFill>
                <a:latin typeface="Bahnschrift Condensed" panose="020B0502040204020203" pitchFamily="34" charset="0"/>
                <a:hlinkClick r:id="rId3" tooltip="Software design">
                  <a:extLst>
                    <a:ext uri="{A12FA001-AC4F-418D-AE19-62706E023703}">
                      <ahyp:hlinkClr xmlns="" xmlns:ahyp="http://schemas.microsoft.com/office/drawing/2018/hyperlinkcolor" val="tx"/>
                    </a:ext>
                  </a:extLst>
                </a:hlinkClick>
              </a:rPr>
              <a:t>designed</a:t>
            </a:r>
            <a:r>
              <a:rPr lang="en-IN" dirty="0">
                <a:solidFill>
                  <a:schemeClr val="tx1"/>
                </a:solidFill>
                <a:latin typeface="Bahnschrift Condensed" panose="020B0502040204020203" pitchFamily="34" charset="0"/>
              </a:rPr>
              <a:t>, implemented and </a:t>
            </a:r>
            <a:r>
              <a:rPr lang="en-IN" dirty="0">
                <a:solidFill>
                  <a:schemeClr val="tx1"/>
                </a:solidFill>
                <a:latin typeface="Bahnschrift Condensed" panose="020B0502040204020203" pitchFamily="34" charset="0"/>
                <a:hlinkClick r:id="rId4" tooltip="Software testing">
                  <a:extLst>
                    <a:ext uri="{A12FA001-AC4F-418D-AE19-62706E023703}">
                      <ahyp:hlinkClr xmlns="" xmlns:ahyp="http://schemas.microsoft.com/office/drawing/2018/hyperlinkcolor" val="tx"/>
                    </a:ext>
                  </a:extLst>
                </a:hlinkClick>
              </a:rPr>
              <a:t>tested</a:t>
            </a:r>
            <a:r>
              <a:rPr lang="en-IN" dirty="0">
                <a:solidFill>
                  <a:schemeClr val="tx1"/>
                </a:solidFill>
                <a:latin typeface="Bahnschrift Condensed" panose="020B0502040204020203" pitchFamily="34" charset="0"/>
              </a:rPr>
              <a:t> incrementally (a little more is added each time) until the product is finished. It involves both development and maintenance. The product is defined as finished when it satisfies all of its requirements. This model combines the elements of the </a:t>
            </a:r>
            <a:r>
              <a:rPr lang="en-IN" dirty="0">
                <a:solidFill>
                  <a:schemeClr val="tx1"/>
                </a:solidFill>
                <a:latin typeface="Bahnschrift Condensed" panose="020B0502040204020203" pitchFamily="34" charset="0"/>
                <a:hlinkClick r:id="rId5" tooltip="Waterfall model">
                  <a:extLst>
                    <a:ext uri="{A12FA001-AC4F-418D-AE19-62706E023703}">
                      <ahyp:hlinkClr xmlns="" xmlns:ahyp="http://schemas.microsoft.com/office/drawing/2018/hyperlinkcolor" val="tx"/>
                    </a:ext>
                  </a:extLst>
                </a:hlinkClick>
              </a:rPr>
              <a:t>waterfall model</a:t>
            </a:r>
            <a:r>
              <a:rPr lang="en-IN" dirty="0">
                <a:solidFill>
                  <a:schemeClr val="tx1"/>
                </a:solidFill>
                <a:latin typeface="Bahnschrift Condensed" panose="020B0502040204020203" pitchFamily="34" charset="0"/>
              </a:rPr>
              <a:t> with the iterative philosophy of </a:t>
            </a:r>
            <a:r>
              <a:rPr lang="en-IN" dirty="0">
                <a:solidFill>
                  <a:schemeClr val="tx1"/>
                </a:solidFill>
                <a:latin typeface="Bahnschrift Condensed" panose="020B0502040204020203" pitchFamily="34" charset="0"/>
                <a:hlinkClick r:id="rId6" tooltip="Software prototyping">
                  <a:extLst>
                    <a:ext uri="{A12FA001-AC4F-418D-AE19-62706E023703}">
                      <ahyp:hlinkClr xmlns="" xmlns:ahyp="http://schemas.microsoft.com/office/drawing/2018/hyperlinkcolor" val="tx"/>
                    </a:ext>
                  </a:extLst>
                </a:hlinkClick>
              </a:rPr>
              <a:t>prototyping</a:t>
            </a:r>
            <a:r>
              <a:rPr lang="en-IN" dirty="0">
                <a:solidFill>
                  <a:schemeClr val="tx1"/>
                </a:solidFill>
                <a:latin typeface="Bahnschrift Condensed" panose="020B0502040204020203" pitchFamily="34" charset="0"/>
              </a:rPr>
              <a:t>.</a:t>
            </a:r>
          </a:p>
          <a:p>
            <a:r>
              <a:rPr lang="en-IN" dirty="0">
                <a:solidFill>
                  <a:schemeClr val="tx1"/>
                </a:solidFill>
                <a:latin typeface="Bahnschrift Condensed" panose="020B0502040204020203" pitchFamily="34" charset="0"/>
              </a:rPr>
              <a:t>The product is decomposed into a number of components, each of which is designed and built separately (termed as builds). Each component is delivered to the client when it is complete. This allows partial utilization of the product and avoids a long development time. It also avoids a large initial capital outlay and subsequent long waiting period. This model of development also helps ease the traumatic effect of introducing a completely new system all at once.</a:t>
            </a:r>
          </a:p>
          <a:p>
            <a:pPr marL="0" indent="0">
              <a:buNone/>
            </a:pPr>
            <a:endParaRPr lang="en-IN" dirty="0">
              <a:solidFill>
                <a:schemeClr val="tx1"/>
              </a:solidFill>
              <a:latin typeface="Bahnschrift Condensed" panose="020B0502040204020203" pitchFamily="34" charset="0"/>
            </a:endParaRPr>
          </a:p>
        </p:txBody>
      </p:sp>
    </p:spTree>
    <p:extLst>
      <p:ext uri="{BB962C8B-B14F-4D97-AF65-F5344CB8AC3E}">
        <p14:creationId xmlns="" xmlns:p14="http://schemas.microsoft.com/office/powerpoint/2010/main" val="42462730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3297B4-9B47-4D4D-BE9C-D23F8C471525}"/>
              </a:ext>
            </a:extLst>
          </p:cNvPr>
          <p:cNvSpPr>
            <a:spLocks noGrp="1"/>
          </p:cNvSpPr>
          <p:nvPr>
            <p:ph type="title"/>
          </p:nvPr>
        </p:nvSpPr>
        <p:spPr/>
        <p:txBody>
          <a:bodyPr/>
          <a:lstStyle/>
          <a:p>
            <a:r>
              <a:rPr lang="en-IN" b="1" u="sng" dirty="0">
                <a:latin typeface="Bahnschrift Condensed" panose="020B0502040204020203" pitchFamily="34" charset="0"/>
              </a:rPr>
              <a:t>INCREMENTAL MODEL</a:t>
            </a:r>
          </a:p>
        </p:txBody>
      </p:sp>
      <p:sp>
        <p:nvSpPr>
          <p:cNvPr id="4" name="Rectangle 3">
            <a:extLst>
              <a:ext uri="{FF2B5EF4-FFF2-40B4-BE49-F238E27FC236}">
                <a16:creationId xmlns="" xmlns:a16="http://schemas.microsoft.com/office/drawing/2014/main" id="{35A8824F-0274-472D-BF2B-9D9151AD401F}"/>
              </a:ext>
            </a:extLst>
          </p:cNvPr>
          <p:cNvSpPr/>
          <p:nvPr/>
        </p:nvSpPr>
        <p:spPr>
          <a:xfrm>
            <a:off x="1571134" y="2492276"/>
            <a:ext cx="9049732" cy="36387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5" name="Picture 4" descr="Image result for incremental approach WIKI">
            <a:extLst>
              <a:ext uri="{FF2B5EF4-FFF2-40B4-BE49-F238E27FC236}">
                <a16:creationId xmlns="" xmlns:a16="http://schemas.microsoft.com/office/drawing/2014/main" id="{C71883AB-A305-436D-B953-D42C3F3C36AD}"/>
              </a:ext>
            </a:extLst>
          </p:cNvPr>
          <p:cNvPicPr/>
          <p:nvPr/>
        </p:nvPicPr>
        <p:blipFill>
          <a:blip r:embed="rId2">
            <a:extLst>
              <a:ext uri="{28A0092B-C50C-407E-A947-70E740481C1C}">
                <a14:useLocalDpi xmlns="" xmlns:a14="http://schemas.microsoft.com/office/drawing/2010/main" val="0"/>
              </a:ext>
            </a:extLst>
          </a:blip>
          <a:srcRect/>
          <a:stretch>
            <a:fillRect/>
          </a:stretch>
        </p:blipFill>
        <p:spPr bwMode="auto">
          <a:xfrm>
            <a:off x="2017336" y="2603500"/>
            <a:ext cx="8408078" cy="3416299"/>
          </a:xfrm>
          <a:prstGeom prst="rect">
            <a:avLst/>
          </a:prstGeom>
          <a:noFill/>
          <a:ln>
            <a:noFill/>
          </a:ln>
        </p:spPr>
      </p:pic>
    </p:spTree>
    <p:extLst>
      <p:ext uri="{BB962C8B-B14F-4D97-AF65-F5344CB8AC3E}">
        <p14:creationId xmlns="" xmlns:p14="http://schemas.microsoft.com/office/powerpoint/2010/main" val="16966617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5A64CA-51BE-4336-9FA1-C498C0652DF7}"/>
              </a:ext>
            </a:extLst>
          </p:cNvPr>
          <p:cNvSpPr>
            <a:spLocks noGrp="1"/>
          </p:cNvSpPr>
          <p:nvPr>
            <p:ph type="title"/>
          </p:nvPr>
        </p:nvSpPr>
        <p:spPr/>
        <p:txBody>
          <a:bodyPr/>
          <a:lstStyle/>
          <a:p>
            <a:r>
              <a:rPr lang="en-US" b="1" u="sng" dirty="0">
                <a:latin typeface="Bahnschrift Condensed" panose="020B0502040204020203" pitchFamily="34" charset="0"/>
              </a:rPr>
              <a:t>COMPONENTS OF INVENTORY MANAGEMENT SYSTEM</a:t>
            </a:r>
          </a:p>
        </p:txBody>
      </p:sp>
      <p:sp>
        <p:nvSpPr>
          <p:cNvPr id="3" name="Content Placeholder 2">
            <a:extLst>
              <a:ext uri="{FF2B5EF4-FFF2-40B4-BE49-F238E27FC236}">
                <a16:creationId xmlns="" xmlns:a16="http://schemas.microsoft.com/office/drawing/2014/main" id="{45E9E43E-B2A5-4DC3-92EC-A340871C1CB2}"/>
              </a:ext>
            </a:extLst>
          </p:cNvPr>
          <p:cNvSpPr>
            <a:spLocks noGrp="1"/>
          </p:cNvSpPr>
          <p:nvPr>
            <p:ph idx="1"/>
          </p:nvPr>
        </p:nvSpPr>
        <p:spPr>
          <a:xfrm>
            <a:off x="748146" y="2189018"/>
            <a:ext cx="9232468" cy="3830782"/>
          </a:xfrm>
        </p:spPr>
        <p:txBody>
          <a:bodyPr>
            <a:normAutofit/>
          </a:bodyPr>
          <a:lstStyle/>
          <a:p>
            <a:pPr marL="0" indent="0">
              <a:buNone/>
            </a:pPr>
            <a:r>
              <a:rPr lang="en-US" b="1" dirty="0">
                <a:latin typeface="Bahnschrift Condensed" panose="020B0502040204020203" pitchFamily="34" charset="0"/>
              </a:rPr>
              <a:t>Client Side Components:</a:t>
            </a:r>
          </a:p>
          <a:p>
            <a:pPr>
              <a:buFont typeface="Wingdings" panose="05000000000000000000" pitchFamily="2" charset="2"/>
              <a:buChar char="Ø"/>
            </a:pPr>
            <a:r>
              <a:rPr lang="en-US" b="1" dirty="0" err="1">
                <a:latin typeface="Bahnschrift Condensed" panose="020B0502040204020203" pitchFamily="34" charset="0"/>
              </a:rPr>
              <a:t>Javascript</a:t>
            </a:r>
            <a:endParaRPr lang="en-US" b="1" dirty="0">
              <a:latin typeface="Bahnschrift Condensed" panose="020B0502040204020203" pitchFamily="34" charset="0"/>
            </a:endParaRPr>
          </a:p>
          <a:p>
            <a:pPr>
              <a:buFont typeface="Wingdings" panose="05000000000000000000" pitchFamily="2" charset="2"/>
              <a:buChar char="Ø"/>
            </a:pPr>
            <a:r>
              <a:rPr lang="en-US" b="1" dirty="0">
                <a:latin typeface="Bahnschrift Condensed" panose="020B0502040204020203" pitchFamily="34" charset="0"/>
              </a:rPr>
              <a:t>HTML</a:t>
            </a:r>
          </a:p>
          <a:p>
            <a:pPr>
              <a:buFont typeface="Wingdings" panose="05000000000000000000" pitchFamily="2" charset="2"/>
              <a:buChar char="Ø"/>
            </a:pPr>
            <a:r>
              <a:rPr lang="en-US" b="1" dirty="0">
                <a:latin typeface="Bahnschrift Condensed" panose="020B0502040204020203" pitchFamily="34" charset="0"/>
              </a:rPr>
              <a:t>jQuery AJAX</a:t>
            </a:r>
          </a:p>
          <a:p>
            <a:pPr>
              <a:buFont typeface="Wingdings" panose="05000000000000000000" pitchFamily="2" charset="2"/>
              <a:buChar char="Ø"/>
            </a:pPr>
            <a:r>
              <a:rPr lang="en-US" b="1" dirty="0">
                <a:latin typeface="Bahnschrift Condensed" panose="020B0502040204020203" pitchFamily="34" charset="0"/>
              </a:rPr>
              <a:t>CSS</a:t>
            </a:r>
          </a:p>
          <a:p>
            <a:pPr marL="0" indent="0">
              <a:buNone/>
            </a:pPr>
            <a:r>
              <a:rPr lang="en-US" b="1" dirty="0">
                <a:latin typeface="Bahnschrift Condensed" panose="020B0502040204020203" pitchFamily="34" charset="0"/>
              </a:rPr>
              <a:t>Server Side Components :</a:t>
            </a:r>
          </a:p>
          <a:p>
            <a:pPr>
              <a:buFont typeface="Wingdings" panose="05000000000000000000" pitchFamily="2" charset="2"/>
              <a:buChar char="Ø"/>
            </a:pPr>
            <a:r>
              <a:rPr lang="en-US" b="1" dirty="0">
                <a:latin typeface="Bahnschrift Condensed" panose="020B0502040204020203" pitchFamily="34" charset="0"/>
              </a:rPr>
              <a:t>Apache</a:t>
            </a:r>
          </a:p>
          <a:p>
            <a:pPr>
              <a:buFont typeface="Wingdings" panose="05000000000000000000" pitchFamily="2" charset="2"/>
              <a:buChar char="Ø"/>
            </a:pPr>
            <a:r>
              <a:rPr lang="en-US" b="1" dirty="0">
                <a:latin typeface="Bahnschrift Condensed" panose="020B0502040204020203" pitchFamily="34" charset="0"/>
              </a:rPr>
              <a:t>PHP</a:t>
            </a:r>
          </a:p>
          <a:p>
            <a:pPr>
              <a:buFont typeface="Wingdings" panose="05000000000000000000" pitchFamily="2" charset="2"/>
              <a:buChar char="Ø"/>
            </a:pPr>
            <a:r>
              <a:rPr lang="en-US" b="1" dirty="0">
                <a:latin typeface="Bahnschrift Condensed" panose="020B0502040204020203" pitchFamily="34" charset="0"/>
              </a:rPr>
              <a:t>MySQL</a:t>
            </a:r>
          </a:p>
          <a:p>
            <a:pPr marL="0" indent="0">
              <a:buNone/>
            </a:pPr>
            <a:endParaRPr lang="en-US" dirty="0">
              <a:latin typeface="Bahnschrift Condensed" panose="020B0502040204020203" pitchFamily="34" charset="0"/>
            </a:endParaRPr>
          </a:p>
        </p:txBody>
      </p:sp>
    </p:spTree>
    <p:extLst>
      <p:ext uri="{BB962C8B-B14F-4D97-AF65-F5344CB8AC3E}">
        <p14:creationId xmlns="" xmlns:p14="http://schemas.microsoft.com/office/powerpoint/2010/main" val="28666596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2579A0-6630-45E2-BD99-CD98A1805520}"/>
              </a:ext>
            </a:extLst>
          </p:cNvPr>
          <p:cNvSpPr>
            <a:spLocks noGrp="1"/>
          </p:cNvSpPr>
          <p:nvPr>
            <p:ph type="title"/>
          </p:nvPr>
        </p:nvSpPr>
        <p:spPr/>
        <p:txBody>
          <a:bodyPr/>
          <a:lstStyle/>
          <a:p>
            <a:r>
              <a:rPr lang="en-IN" b="1" u="sng" dirty="0" smtClean="0">
                <a:latin typeface="Bahnschrift Condensed" panose="020B0502040204020203" pitchFamily="34" charset="0"/>
              </a:rPr>
              <a:t>CASUAL LOOP MODEL</a:t>
            </a:r>
            <a:endParaRPr lang="en-IN" b="1" u="sng" dirty="0">
              <a:latin typeface="Bahnschrift Condensed" panose="020B0502040204020203" pitchFamily="34" charset="0"/>
            </a:endParaRPr>
          </a:p>
        </p:txBody>
      </p:sp>
      <p:pic>
        <p:nvPicPr>
          <p:cNvPr id="4" name="Content Placeholder 3" descr="Image result for incremental approach WIKI">
            <a:extLst>
              <a:ext uri="{FF2B5EF4-FFF2-40B4-BE49-F238E27FC236}">
                <a16:creationId xmlns="" xmlns:a16="http://schemas.microsoft.com/office/drawing/2014/main" id="{AAF15E51-C663-469D-87F4-8269CBC333DC}"/>
              </a:ext>
            </a:extLst>
          </p:cNvPr>
          <p:cNvPicPr>
            <a:picLocks noGrp="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2340156" y="2603500"/>
            <a:ext cx="6456000" cy="3416300"/>
          </a:xfrm>
          <a:prstGeom prst="rect">
            <a:avLst/>
          </a:prstGeom>
          <a:noFill/>
          <a:ln>
            <a:noFill/>
          </a:ln>
        </p:spPr>
      </p:pic>
    </p:spTree>
    <p:extLst>
      <p:ext uri="{BB962C8B-B14F-4D97-AF65-F5344CB8AC3E}">
        <p14:creationId xmlns="" xmlns:p14="http://schemas.microsoft.com/office/powerpoint/2010/main" val="21665725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 LEVEL DFD</a:t>
            </a:r>
            <a:endParaRPr lang="en-US" dirty="0"/>
          </a:p>
        </p:txBody>
      </p:sp>
      <p:pic>
        <p:nvPicPr>
          <p:cNvPr id="4" name="Content Placeholder 3" descr="Screenshot (18).png"/>
          <p:cNvPicPr>
            <a:picLocks noGrp="1" noChangeAspect="1"/>
          </p:cNvPicPr>
          <p:nvPr>
            <p:ph idx="1"/>
          </p:nvPr>
        </p:nvPicPr>
        <p:blipFill>
          <a:blip r:embed="rId2"/>
          <a:stretch>
            <a:fillRect/>
          </a:stretch>
        </p:blipFill>
        <p:spPr>
          <a:xfrm>
            <a:off x="2248284" y="2603500"/>
            <a:ext cx="6639744" cy="3416300"/>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First Level DFD</a:t>
            </a:r>
            <a:endParaRPr lang="en-US" dirty="0"/>
          </a:p>
        </p:txBody>
      </p:sp>
      <p:pic>
        <p:nvPicPr>
          <p:cNvPr id="8" name="Content Placeholder 7" descr="Screenshot (14).png"/>
          <p:cNvPicPr>
            <a:picLocks noGrp="1" noChangeAspect="1"/>
          </p:cNvPicPr>
          <p:nvPr>
            <p:ph idx="1"/>
          </p:nvPr>
        </p:nvPicPr>
        <p:blipFill>
          <a:blip r:embed="rId2"/>
          <a:stretch>
            <a:fillRect/>
          </a:stretch>
        </p:blipFill>
        <p:spPr>
          <a:xfrm>
            <a:off x="1670436" y="2603500"/>
            <a:ext cx="7795441" cy="3416300"/>
          </a:xfr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621</TotalTime>
  <Words>204</Words>
  <Application>Microsoft Office PowerPoint</Application>
  <PresentationFormat>Custom</PresentationFormat>
  <Paragraphs>53</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Ion Boardroom</vt:lpstr>
      <vt:lpstr>INVENTORY MANAGEMENT SYSTEM</vt:lpstr>
      <vt:lpstr>INTRODUCTION TO INVENTORY  MANAGEMENT  (Existing System) </vt:lpstr>
      <vt:lpstr>PROPOSED SYSTEM FUNCTIONALITY</vt:lpstr>
      <vt:lpstr>METHODODLOGY</vt:lpstr>
      <vt:lpstr>INCREMENTAL MODEL</vt:lpstr>
      <vt:lpstr>COMPONENTS OF INVENTORY MANAGEMENT SYSTEM</vt:lpstr>
      <vt:lpstr>CASUAL LOOP MODEL</vt:lpstr>
      <vt:lpstr>Zero LEVEL DFD</vt:lpstr>
      <vt:lpstr>First Level DFD</vt:lpstr>
      <vt:lpstr>Second Level DFD</vt:lpstr>
      <vt:lpstr>ER DIAGRAM</vt:lpstr>
      <vt:lpstr>Table Design(Database Table)</vt:lpstr>
      <vt:lpstr>Slide 13</vt:lpstr>
      <vt:lpstr>Slide 14</vt:lpstr>
      <vt:lpstr>Slide 15</vt:lpstr>
      <vt:lpstr>SYSTEM REQUIREMENTS</vt:lpstr>
      <vt:lpstr>CONCLUSION</vt:lpstr>
      <vt:lpstr>Slide 18</vt:lpstr>
      <vt:lpstr>Slide 19</vt:lpstr>
      <vt:lpstr>Slide 20</vt:lpstr>
      <vt:lpstr>Slide 21</vt:lpstr>
      <vt:lpstr>Slide 22</vt:lpstr>
      <vt:lpstr>Slide 23</vt:lpstr>
      <vt:lpstr>Slide 24</vt:lpstr>
      <vt:lpstr>Slide 25</vt:lpstr>
      <vt:lpstr>Slide 26</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INVENTORY MANAGEMENT SYSTEM</dc:title>
  <dc:creator>Sourabh Chougale</dc:creator>
  <cp:lastModifiedBy>Sonu</cp:lastModifiedBy>
  <cp:revision>57</cp:revision>
  <dcterms:created xsi:type="dcterms:W3CDTF">2019-10-17T15:15:07Z</dcterms:created>
  <dcterms:modified xsi:type="dcterms:W3CDTF">2022-05-10T14:01:54Z</dcterms:modified>
</cp:coreProperties>
</file>